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68" r:id="rId26"/>
    <p:sldId id="269" r:id="rId27"/>
  </p:sldIdLst>
  <p:sldSz cx="9144000" cy="5143500" type="screen16x9"/>
  <p:notesSz cx="6858000" cy="9144000"/>
  <p:embeddedFontLst>
    <p:embeddedFont>
      <p:font typeface="Baloo Thambi 2"/>
      <p:regular r:id="rId29"/>
      <p:bold r:id="rId30"/>
    </p:embeddedFont>
    <p:embeddedFont>
      <p:font typeface="Concert One" pitchFamily="2" charset="0"/>
      <p:regular r:id="rId31"/>
    </p:embeddedFont>
    <p:embeddedFont>
      <p:font typeface="Itim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9595573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SLIDES_API9595573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SLIDES_API959557313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SLIDES_API959557313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SLIDES_API959557313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SLIDES_API959557313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SLIDES_API959557313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SLIDES_API959557313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SLIDES_API16534194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SLIDES_API16534194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SLIDES_API165341942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SLIDES_API165341942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SLIDES_API1653419425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SLIDES_API1653419425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SLIDES_API1653419425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SLIDES_API1653419425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1653419425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SLIDES_API1653419425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1653419425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SLIDES_API1653419425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SLIDES_API1653419425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SLIDES_API1653419425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SLIDES_API95955731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SLIDES_API95955731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SLIDES_API1653419425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SLIDES_API1653419425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SLIDES_API1653419425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SLIDES_API1653419425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SLIDES_API1653419425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SLIDES_API1653419425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1653419425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SLIDES_API1653419425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1653419425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SLIDES_API1653419425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SLIDES_API1653419425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SLIDES_API1653419425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SLIDES_API959557313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SLIDES_API959557313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SLIDES_API959557313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SLIDES_API959557313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959557313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SLIDES_API959557313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959557313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SLIDES_API959557313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SLIDES_API959557313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SLIDES_API959557313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959557313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SLIDES_API959557313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SLIDES_API959557313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SLIDES_API959557313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5970569">
            <a:off x="1602310" y="-1035341"/>
            <a:ext cx="5685866" cy="7221664"/>
          </a:xfrm>
          <a:custGeom>
            <a:avLst/>
            <a:gdLst/>
            <a:ahLst/>
            <a:cxnLst/>
            <a:rect l="l" t="t" r="r" b="b"/>
            <a:pathLst>
              <a:path w="11386258" h="14461778" extrusionOk="0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2653325" y="3957800"/>
            <a:ext cx="3837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An overview of recommender systems, their types, and applications.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32" name="Google Shape;132;p25"/>
          <p:cNvSpPr/>
          <p:nvPr/>
        </p:nvSpPr>
        <p:spPr>
          <a:xfrm rot="1062721" flipH="1">
            <a:off x="145361" y="679448"/>
            <a:ext cx="2286816" cy="2300268"/>
          </a:xfrm>
          <a:custGeom>
            <a:avLst/>
            <a:gdLst/>
            <a:ahLst/>
            <a:cxnLst/>
            <a:rect l="l" t="t" r="r" b="b"/>
            <a:pathLst>
              <a:path w="4562127" h="4588963" extrusionOk="0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675222">
            <a:off x="777722" y="1392151"/>
            <a:ext cx="1028351" cy="983478"/>
          </a:xfrm>
          <a:custGeom>
            <a:avLst/>
            <a:gdLst/>
            <a:ahLst/>
            <a:cxnLst/>
            <a:rect l="l" t="t" r="r" b="b"/>
            <a:pathLst>
              <a:path w="2058324" h="1968507" extrusionOk="0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 rot="103101" flipH="1">
            <a:off x="6531083" y="2497660"/>
            <a:ext cx="2291780" cy="2305261"/>
          </a:xfrm>
          <a:custGeom>
            <a:avLst/>
            <a:gdLst/>
            <a:ahLst/>
            <a:cxnLst/>
            <a:rect l="l" t="t" r="r" b="b"/>
            <a:pathLst>
              <a:path w="4581499" h="4608449" extrusionOk="0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25"/>
          <p:cNvSpPr/>
          <p:nvPr/>
        </p:nvSpPr>
        <p:spPr>
          <a:xfrm>
            <a:off x="7172397" y="3224569"/>
            <a:ext cx="1012890" cy="983424"/>
          </a:xfrm>
          <a:custGeom>
            <a:avLst/>
            <a:gdLst/>
            <a:ahLst/>
            <a:cxnLst/>
            <a:rect l="l" t="t" r="r" b="b"/>
            <a:pathLst>
              <a:path w="2025780" h="1966848" extrusionOk="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25"/>
          <p:cNvSpPr/>
          <p:nvPr/>
        </p:nvSpPr>
        <p:spPr>
          <a:xfrm rot="3459637" flipH="1">
            <a:off x="6689033" y="589534"/>
            <a:ext cx="1253519" cy="1953076"/>
          </a:xfrm>
          <a:custGeom>
            <a:avLst/>
            <a:gdLst/>
            <a:ahLst/>
            <a:cxnLst/>
            <a:rect l="l" t="t" r="r" b="b"/>
            <a:pathLst>
              <a:path w="2506725" h="3905663" extrusionOk="0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25"/>
          <p:cNvSpPr/>
          <p:nvPr/>
        </p:nvSpPr>
        <p:spPr>
          <a:xfrm rot="-4245028" flipH="1">
            <a:off x="1289966" y="2986666"/>
            <a:ext cx="853664" cy="1688903"/>
          </a:xfrm>
          <a:custGeom>
            <a:avLst/>
            <a:gdLst/>
            <a:ahLst/>
            <a:cxnLst/>
            <a:rect l="l" t="t" r="r" b="b"/>
            <a:pathLst>
              <a:path w="1705687" h="3374560" extrusionOk="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25"/>
          <p:cNvSpPr/>
          <p:nvPr/>
        </p:nvSpPr>
        <p:spPr>
          <a:xfrm rot="482944">
            <a:off x="3549472" y="3465498"/>
            <a:ext cx="1893897" cy="368449"/>
          </a:xfrm>
          <a:custGeom>
            <a:avLst/>
            <a:gdLst/>
            <a:ahLst/>
            <a:cxnLst/>
            <a:rect l="l" t="t" r="r" b="b"/>
            <a:pathLst>
              <a:path w="3788362" h="737009" extrusionOk="0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25"/>
          <p:cNvSpPr txBox="1"/>
          <p:nvPr/>
        </p:nvSpPr>
        <p:spPr>
          <a:xfrm>
            <a:off x="2517825" y="1551775"/>
            <a:ext cx="41082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Understanding Recommender Systems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72" name="Google Shape;272;p34"/>
          <p:cNvSpPr/>
          <p:nvPr/>
        </p:nvSpPr>
        <p:spPr>
          <a:xfrm rot="120272">
            <a:off x="374719" y="284590"/>
            <a:ext cx="4483031" cy="4781969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273" name="Google Shape;273;p34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4" name="Google Shape;274;p34"/>
          <p:cNvGrpSpPr/>
          <p:nvPr/>
        </p:nvGrpSpPr>
        <p:grpSpPr>
          <a:xfrm rot="-438970">
            <a:off x="5394547" y="589861"/>
            <a:ext cx="2927623" cy="4138540"/>
            <a:chOff x="0" y="0"/>
            <a:chExt cx="3267456" cy="4618736"/>
          </a:xfrm>
        </p:grpSpPr>
        <p:sp>
          <p:nvSpPr>
            <p:cNvPr id="275" name="Google Shape;275;p34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 extrusionOk="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1198" r="-50077"/>
              </a:stretch>
            </a:blipFill>
            <a:ln>
              <a:noFill/>
            </a:ln>
          </p:spPr>
        </p:sp>
        <p:sp>
          <p:nvSpPr>
            <p:cNvPr id="276" name="Google Shape;276;p34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 extrusionOk="0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</p:grpSp>
      <p:sp>
        <p:nvSpPr>
          <p:cNvPr id="280" name="Google Shape;280;p34"/>
          <p:cNvSpPr/>
          <p:nvPr/>
        </p:nvSpPr>
        <p:spPr>
          <a:xfrm rot="-5331254">
            <a:off x="2648522" y="736656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34"/>
          <p:cNvSpPr txBox="1"/>
          <p:nvPr/>
        </p:nvSpPr>
        <p:spPr>
          <a:xfrm>
            <a:off x="873225" y="2376021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Hybrid recommender systems combine collaborative and content-based filtering to enhance recommendation quality.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They address the limitations of both methods, providing a more diverse range of suggestions.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629025" y="924250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ncert One"/>
                <a:ea typeface="Concert One"/>
                <a:cs typeface="Concert One"/>
                <a:sym typeface="Concert One"/>
              </a:rPr>
              <a:t>Hybrid Approaches</a:t>
            </a:r>
            <a:endParaRPr sz="35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C39A1-D00B-0679-D0CB-0FEA20106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93180">
            <a:off x="5553239" y="915830"/>
            <a:ext cx="2555344" cy="2898928"/>
          </a:xfrm>
          <a:prstGeom prst="rect">
            <a:avLst/>
          </a:prstGeom>
        </p:spPr>
      </p:pic>
      <p:sp>
        <p:nvSpPr>
          <p:cNvPr id="278" name="Google Shape;278;p34"/>
          <p:cNvSpPr/>
          <p:nvPr/>
        </p:nvSpPr>
        <p:spPr>
          <a:xfrm rot="-10438560">
            <a:off x="7587962" y="2680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34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88" name="Google Shape;288;p35"/>
          <p:cNvSpPr/>
          <p:nvPr/>
        </p:nvSpPr>
        <p:spPr>
          <a:xfrm rot="5970569">
            <a:off x="934252" y="-1378156"/>
            <a:ext cx="7275495" cy="9413017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35"/>
          <p:cNvSpPr/>
          <p:nvPr/>
        </p:nvSpPr>
        <p:spPr>
          <a:xfrm rot="137437">
            <a:off x="1841132" y="31443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35"/>
          <p:cNvSpPr/>
          <p:nvPr/>
        </p:nvSpPr>
        <p:spPr>
          <a:xfrm rot="137437">
            <a:off x="1833672" y="3947985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1" name="Google Shape;291;p35"/>
          <p:cNvSpPr/>
          <p:nvPr/>
        </p:nvSpPr>
        <p:spPr>
          <a:xfrm rot="137437">
            <a:off x="1833672" y="2340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2" name="Google Shape;292;p35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3" name="Google Shape;293;p35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4" name="Google Shape;294;p35"/>
          <p:cNvSpPr txBox="1"/>
          <p:nvPr/>
        </p:nvSpPr>
        <p:spPr>
          <a:xfrm>
            <a:off x="1866075" y="2326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1866075" y="31300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866075" y="39420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3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2582550" y="3942025"/>
            <a:ext cx="5086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Improved accuracy in recommendations.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2582550" y="3171725"/>
            <a:ext cx="5086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Mitigates cold start issues.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2582604" y="2363550"/>
            <a:ext cx="50865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Increased diversity in suggestions.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00" name="Google Shape;300;p35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1" name="Google Shape;301;p35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ncert One"/>
                <a:ea typeface="Concert One"/>
                <a:cs typeface="Concert One"/>
                <a:sym typeface="Concert One"/>
              </a:rPr>
              <a:t>Advantages of Hybrid Approaches</a:t>
            </a:r>
            <a:endParaRPr sz="23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307" name="Google Shape;307;p36"/>
          <p:cNvSpPr/>
          <p:nvPr/>
        </p:nvSpPr>
        <p:spPr>
          <a:xfrm rot="5970569">
            <a:off x="1051388" y="-941949"/>
            <a:ext cx="7268771" cy="8920191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8" name="Google Shape;308;p36"/>
          <p:cNvSpPr/>
          <p:nvPr/>
        </p:nvSpPr>
        <p:spPr>
          <a:xfrm rot="137437">
            <a:off x="1971669" y="38301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9" name="Google Shape;309;p36"/>
          <p:cNvSpPr/>
          <p:nvPr/>
        </p:nvSpPr>
        <p:spPr>
          <a:xfrm rot="137437">
            <a:off x="1979164" y="275374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36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1" name="Google Shape;311;p36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2" name="Google Shape;312;p36"/>
          <p:cNvSpPr txBox="1"/>
          <p:nvPr/>
        </p:nvSpPr>
        <p:spPr>
          <a:xfrm>
            <a:off x="2013872" y="2679734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 dirty="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1996613" y="38158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2713100" y="4024700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Complex implementation and maintenance.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2713100" y="2877175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Higher computational resource requirements.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16" name="Google Shape;316;p36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7" name="Google Shape;317;p36"/>
          <p:cNvSpPr txBox="1"/>
          <p:nvPr/>
        </p:nvSpPr>
        <p:spPr>
          <a:xfrm>
            <a:off x="1958148" y="9208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ncert One"/>
                <a:ea typeface="Concert One"/>
                <a:cs typeface="Concert One"/>
                <a:sym typeface="Concert One"/>
              </a:rPr>
              <a:t>Challenges of Hybrid Approaches</a:t>
            </a:r>
            <a:endParaRPr sz="23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36" name="Google Shape;136;p26"/>
          <p:cNvSpPr/>
          <p:nvPr/>
        </p:nvSpPr>
        <p:spPr>
          <a:xfrm rot="5970569">
            <a:off x="1602310" y="-1035341"/>
            <a:ext cx="5685866" cy="7221664"/>
          </a:xfrm>
          <a:custGeom>
            <a:avLst/>
            <a:gdLst/>
            <a:ahLst/>
            <a:cxnLst/>
            <a:rect l="l" t="t" r="r" b="b"/>
            <a:pathLst>
              <a:path w="11386258" h="14461778" extrusionOk="0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26"/>
          <p:cNvSpPr txBox="1"/>
          <p:nvPr/>
        </p:nvSpPr>
        <p:spPr>
          <a:xfrm>
            <a:off x="2653325" y="3957800"/>
            <a:ext cx="3837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An in-depth analysis of how Mint utilizes recommender systems to enhance user experience and financial management.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38" name="Google Shape;138;p26"/>
          <p:cNvSpPr/>
          <p:nvPr/>
        </p:nvSpPr>
        <p:spPr>
          <a:xfrm rot="1062721" flipH="1">
            <a:off x="145361" y="679448"/>
            <a:ext cx="2286816" cy="2300268"/>
          </a:xfrm>
          <a:custGeom>
            <a:avLst/>
            <a:gdLst/>
            <a:ahLst/>
            <a:cxnLst/>
            <a:rect l="l" t="t" r="r" b="b"/>
            <a:pathLst>
              <a:path w="4562127" h="4588963" extrusionOk="0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26"/>
          <p:cNvSpPr/>
          <p:nvPr/>
        </p:nvSpPr>
        <p:spPr>
          <a:xfrm rot="675222">
            <a:off x="777722" y="1392151"/>
            <a:ext cx="1028351" cy="983478"/>
          </a:xfrm>
          <a:custGeom>
            <a:avLst/>
            <a:gdLst/>
            <a:ahLst/>
            <a:cxnLst/>
            <a:rect l="l" t="t" r="r" b="b"/>
            <a:pathLst>
              <a:path w="2058324" h="1968507" extrusionOk="0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26"/>
          <p:cNvSpPr/>
          <p:nvPr/>
        </p:nvSpPr>
        <p:spPr>
          <a:xfrm rot="103101" flipH="1">
            <a:off x="6531083" y="2497660"/>
            <a:ext cx="2291780" cy="2305261"/>
          </a:xfrm>
          <a:custGeom>
            <a:avLst/>
            <a:gdLst/>
            <a:ahLst/>
            <a:cxnLst/>
            <a:rect l="l" t="t" r="r" b="b"/>
            <a:pathLst>
              <a:path w="4581499" h="4608449" extrusionOk="0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26"/>
          <p:cNvSpPr/>
          <p:nvPr/>
        </p:nvSpPr>
        <p:spPr>
          <a:xfrm>
            <a:off x="7172397" y="3224569"/>
            <a:ext cx="1012890" cy="983424"/>
          </a:xfrm>
          <a:custGeom>
            <a:avLst/>
            <a:gdLst/>
            <a:ahLst/>
            <a:cxnLst/>
            <a:rect l="l" t="t" r="r" b="b"/>
            <a:pathLst>
              <a:path w="2025780" h="1966848" extrusionOk="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 rot="3459637" flipH="1">
            <a:off x="6689033" y="589534"/>
            <a:ext cx="1253519" cy="1953076"/>
          </a:xfrm>
          <a:custGeom>
            <a:avLst/>
            <a:gdLst/>
            <a:ahLst/>
            <a:cxnLst/>
            <a:rect l="l" t="t" r="r" b="b"/>
            <a:pathLst>
              <a:path w="2506725" h="3905663" extrusionOk="0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26"/>
          <p:cNvSpPr/>
          <p:nvPr/>
        </p:nvSpPr>
        <p:spPr>
          <a:xfrm rot="-4245028" flipH="1">
            <a:off x="1289966" y="2986666"/>
            <a:ext cx="853664" cy="1688903"/>
          </a:xfrm>
          <a:custGeom>
            <a:avLst/>
            <a:gdLst/>
            <a:ahLst/>
            <a:cxnLst/>
            <a:rect l="l" t="t" r="r" b="b"/>
            <a:pathLst>
              <a:path w="1705687" h="3374560" extrusionOk="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p26"/>
          <p:cNvSpPr/>
          <p:nvPr/>
        </p:nvSpPr>
        <p:spPr>
          <a:xfrm rot="482944">
            <a:off x="3549472" y="3465498"/>
            <a:ext cx="1893897" cy="368449"/>
          </a:xfrm>
          <a:custGeom>
            <a:avLst/>
            <a:gdLst/>
            <a:ahLst/>
            <a:cxnLst/>
            <a:rect l="l" t="t" r="r" b="b"/>
            <a:pathLst>
              <a:path w="3788362" h="737009" extrusionOk="0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26"/>
          <p:cNvSpPr txBox="1"/>
          <p:nvPr/>
        </p:nvSpPr>
        <p:spPr>
          <a:xfrm>
            <a:off x="2517825" y="1551775"/>
            <a:ext cx="41082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Case Study – Mint's Use of Recommender Systems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51" name="Google Shape;151;p27"/>
          <p:cNvSpPr/>
          <p:nvPr/>
        </p:nvSpPr>
        <p:spPr>
          <a:xfrm rot="120272">
            <a:off x="342035" y="519686"/>
            <a:ext cx="4752036" cy="6806913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152" name="Google Shape;152;p27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3" name="Google Shape;153;p27"/>
          <p:cNvGrpSpPr/>
          <p:nvPr/>
        </p:nvGrpSpPr>
        <p:grpSpPr>
          <a:xfrm rot="-438970">
            <a:off x="5394547" y="589861"/>
            <a:ext cx="2927623" cy="4138540"/>
            <a:chOff x="0" y="0"/>
            <a:chExt cx="3267456" cy="4618736"/>
          </a:xfrm>
        </p:grpSpPr>
        <p:sp>
          <p:nvSpPr>
            <p:cNvPr id="154" name="Google Shape;154;p2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 extrusionOk="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1198" r="-50077"/>
              </a:stretch>
            </a:blipFill>
            <a:ln>
              <a:noFill/>
            </a:ln>
          </p:spPr>
        </p:sp>
        <p:sp>
          <p:nvSpPr>
            <p:cNvPr id="155" name="Google Shape;155;p27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 extrusionOk="0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</p:grpSp>
      <p:pic>
        <p:nvPicPr>
          <p:cNvPr id="156" name="Google Shape;156;p27"/>
          <p:cNvPicPr preferRelativeResize="0"/>
          <p:nvPr/>
        </p:nvPicPr>
        <p:blipFill rotWithShape="1">
          <a:blip r:embed="rId8">
            <a:alphaModFix/>
          </a:blip>
          <a:srcRect l="15468" r="15475"/>
          <a:stretch/>
        </p:blipFill>
        <p:spPr>
          <a:xfrm rot="-422348">
            <a:off x="5468394" y="672092"/>
            <a:ext cx="2741864" cy="39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 rot="-10438560">
            <a:off x="7587962" y="2680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27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27"/>
          <p:cNvSpPr/>
          <p:nvPr/>
        </p:nvSpPr>
        <p:spPr>
          <a:xfrm rot="-5331254">
            <a:off x="2648522" y="736656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27"/>
          <p:cNvSpPr txBox="1"/>
          <p:nvPr/>
        </p:nvSpPr>
        <p:spPr>
          <a:xfrm>
            <a:off x="873225" y="2376021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is a personal finance management platform founded in 2006 and acquired by Intuit in 2009.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It offers services like budgeting, expense tracking, investment monitoring, and credit score monitoring.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With millions of users from diverse demographics, Mint aims to help users achieve effective financial management.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629025" y="924250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cert One"/>
                <a:ea typeface="Concert One"/>
                <a:cs typeface="Concert One"/>
                <a:sym typeface="Concert One"/>
              </a:rPr>
              <a:t>Introduction to Mint</a:t>
            </a:r>
            <a:endParaRPr sz="3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67" name="Google Shape;167;p28"/>
          <p:cNvSpPr/>
          <p:nvPr/>
        </p:nvSpPr>
        <p:spPr>
          <a:xfrm>
            <a:off x="330900" y="737949"/>
            <a:ext cx="5008194" cy="4207437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28"/>
          <p:cNvSpPr/>
          <p:nvPr/>
        </p:nvSpPr>
        <p:spPr>
          <a:xfrm>
            <a:off x="1060881" y="651888"/>
            <a:ext cx="439543" cy="438795"/>
          </a:xfrm>
          <a:custGeom>
            <a:avLst/>
            <a:gdLst/>
            <a:ahLst/>
            <a:cxnLst/>
            <a:rect l="l" t="t" r="r" b="b"/>
            <a:pathLst>
              <a:path w="879086" h="877590" extrusionOk="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28"/>
          <p:cNvSpPr/>
          <p:nvPr/>
        </p:nvSpPr>
        <p:spPr>
          <a:xfrm rot="21352">
            <a:off x="6466678" y="3840226"/>
            <a:ext cx="2063828" cy="417755"/>
          </a:xfrm>
          <a:custGeom>
            <a:avLst/>
            <a:gdLst/>
            <a:ahLst/>
            <a:cxnLst/>
            <a:rect l="l" t="t" r="r" b="b"/>
            <a:pathLst>
              <a:path w="5127425" h="1012666" extrusionOk="0">
                <a:moveTo>
                  <a:pt x="0" y="0"/>
                </a:moveTo>
                <a:lnTo>
                  <a:pt x="5127425" y="0"/>
                </a:lnTo>
                <a:lnTo>
                  <a:pt x="5127425" y="1012666"/>
                </a:lnTo>
                <a:lnTo>
                  <a:pt x="0" y="101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28"/>
          <p:cNvSpPr/>
          <p:nvPr/>
        </p:nvSpPr>
        <p:spPr>
          <a:xfrm>
            <a:off x="5973837" y="838266"/>
            <a:ext cx="2692508" cy="3444332"/>
          </a:xfrm>
          <a:custGeom>
            <a:avLst/>
            <a:gdLst/>
            <a:ahLst/>
            <a:cxnLst/>
            <a:rect l="l" t="t" r="r" b="b"/>
            <a:pathLst>
              <a:path w="5439410" h="6348730" extrusionOk="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F2F1E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114549">
            <a:off x="1220090" y="1133805"/>
            <a:ext cx="3309173" cy="1323669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28"/>
          <p:cNvSpPr txBox="1"/>
          <p:nvPr/>
        </p:nvSpPr>
        <p:spPr>
          <a:xfrm rot="30121">
            <a:off x="1068724" y="2517294"/>
            <a:ext cx="3971852" cy="16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aims to provide personalized financial planning advice tailored to individual situations.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The system enhances user engagement and decision-making, empowering users to make informed financial choices.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Additionally, it helps maintain a competitive edge in the FinTech space.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8">
            <a:alphaModFix/>
          </a:blip>
          <a:srcRect l="11366" r="11359"/>
          <a:stretch/>
        </p:blipFill>
        <p:spPr>
          <a:xfrm>
            <a:off x="6106700" y="988300"/>
            <a:ext cx="2443776" cy="31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 rot="-2236282">
            <a:off x="5560288" y="897751"/>
            <a:ext cx="563450" cy="950606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8"/>
          <p:cNvSpPr/>
          <p:nvPr/>
        </p:nvSpPr>
        <p:spPr>
          <a:xfrm rot="1432517">
            <a:off x="8052870" y="3799882"/>
            <a:ext cx="564353" cy="952129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6" name="Google Shape;176;p28"/>
          <p:cNvSpPr txBox="1"/>
          <p:nvPr/>
        </p:nvSpPr>
        <p:spPr>
          <a:xfrm>
            <a:off x="1062375" y="1166850"/>
            <a:ext cx="39858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Mint's Objective with Recommender Systems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82" name="Google Shape;182;p29"/>
          <p:cNvSpPr/>
          <p:nvPr/>
        </p:nvSpPr>
        <p:spPr>
          <a:xfrm rot="570569">
            <a:off x="-648675" y="-457329"/>
            <a:ext cx="10337051" cy="13129172"/>
          </a:xfrm>
          <a:custGeom>
            <a:avLst/>
            <a:gdLst/>
            <a:ahLst/>
            <a:cxnLst/>
            <a:rect l="l" t="t" r="r" b="b"/>
            <a:pathLst>
              <a:path w="20700512" h="26291887" extrusionOk="0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83" name="Google Shape;183;p29"/>
          <p:cNvSpPr/>
          <p:nvPr/>
        </p:nvSpPr>
        <p:spPr>
          <a:xfrm rot="-587529">
            <a:off x="7042385" y="3643586"/>
            <a:ext cx="966559" cy="972245"/>
          </a:xfrm>
          <a:custGeom>
            <a:avLst/>
            <a:gdLst/>
            <a:ahLst/>
            <a:cxnLst/>
            <a:rect l="l" t="t" r="r" b="b"/>
            <a:pathLst>
              <a:path w="1933965" h="1945341" extrusionOk="0">
                <a:moveTo>
                  <a:pt x="0" y="0"/>
                </a:moveTo>
                <a:lnTo>
                  <a:pt x="1933965" y="0"/>
                </a:lnTo>
                <a:lnTo>
                  <a:pt x="1933965" y="1945342"/>
                </a:lnTo>
                <a:lnTo>
                  <a:pt x="0" y="1945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29"/>
          <p:cNvSpPr/>
          <p:nvPr/>
        </p:nvSpPr>
        <p:spPr>
          <a:xfrm rot="-553581">
            <a:off x="6219272" y="3666352"/>
            <a:ext cx="928010" cy="934078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6" y="0"/>
                </a:lnTo>
                <a:lnTo>
                  <a:pt x="1859906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29"/>
          <p:cNvSpPr/>
          <p:nvPr/>
        </p:nvSpPr>
        <p:spPr>
          <a:xfrm rot="-604460">
            <a:off x="5386868" y="3666660"/>
            <a:ext cx="930348" cy="936432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5" y="0"/>
                </a:lnTo>
                <a:lnTo>
                  <a:pt x="1859905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Google Shape;186;p29"/>
          <p:cNvSpPr/>
          <p:nvPr/>
        </p:nvSpPr>
        <p:spPr>
          <a:xfrm rot="412610">
            <a:off x="3519375" y="1437124"/>
            <a:ext cx="2109153" cy="276107"/>
          </a:xfrm>
          <a:custGeom>
            <a:avLst/>
            <a:gdLst/>
            <a:ahLst/>
            <a:cxnLst/>
            <a:rect l="l" t="t" r="r" b="b"/>
            <a:pathLst>
              <a:path w="4209004" h="550997" extrusionOk="0">
                <a:moveTo>
                  <a:pt x="0" y="0"/>
                </a:moveTo>
                <a:lnTo>
                  <a:pt x="4209004" y="0"/>
                </a:lnTo>
                <a:lnTo>
                  <a:pt x="4209004" y="550997"/>
                </a:lnTo>
                <a:lnTo>
                  <a:pt x="0" y="550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29"/>
          <p:cNvSpPr txBox="1"/>
          <p:nvPr/>
        </p:nvSpPr>
        <p:spPr>
          <a:xfrm rot="14151">
            <a:off x="1448885" y="1888713"/>
            <a:ext cx="3425429" cy="262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Mint primarily uses User-Based Collaborative Filtering, analyzing behaviors of users with similar financial patterns.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This method effectively identifies user patterns and provides personalized insights without needing extensive item metadata.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1101996" y="250356"/>
            <a:ext cx="70479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ncert One"/>
                <a:ea typeface="Concert One"/>
                <a:cs typeface="Concert One"/>
                <a:sym typeface="Concert One"/>
              </a:rPr>
              <a:t>Type of Recommender System Used by Mint</a:t>
            </a:r>
            <a:endParaRPr sz="25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45FA9-7113-8A3E-466A-950A7C9C0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704" y="2126486"/>
            <a:ext cx="3015145" cy="13645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95" name="Google Shape;195;p30"/>
          <p:cNvSpPr/>
          <p:nvPr/>
        </p:nvSpPr>
        <p:spPr>
          <a:xfrm rot="120272">
            <a:off x="342035" y="519686"/>
            <a:ext cx="4752036" cy="6806913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196" name="Google Shape;196;p30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7" name="Google Shape;197;p30"/>
          <p:cNvGrpSpPr/>
          <p:nvPr/>
        </p:nvGrpSpPr>
        <p:grpSpPr>
          <a:xfrm rot="-438970">
            <a:off x="5394547" y="589861"/>
            <a:ext cx="2927623" cy="4138540"/>
            <a:chOff x="0" y="0"/>
            <a:chExt cx="3267456" cy="4618736"/>
          </a:xfrm>
        </p:grpSpPr>
        <p:sp>
          <p:nvSpPr>
            <p:cNvPr id="198" name="Google Shape;198;p30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 extrusionOk="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1198" r="-50077"/>
              </a:stretch>
            </a:blipFill>
            <a:ln>
              <a:noFill/>
            </a:ln>
          </p:spPr>
        </p:sp>
        <p:sp>
          <p:nvSpPr>
            <p:cNvPr id="199" name="Google Shape;199;p30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 extrusionOk="0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</p:grpSp>
      <p:pic>
        <p:nvPicPr>
          <p:cNvPr id="200" name="Google Shape;200;p30"/>
          <p:cNvPicPr preferRelativeResize="0"/>
          <p:nvPr/>
        </p:nvPicPr>
        <p:blipFill rotWithShape="1">
          <a:blip r:embed="rId8">
            <a:alphaModFix/>
          </a:blip>
          <a:srcRect l="15468" r="15475"/>
          <a:stretch/>
        </p:blipFill>
        <p:spPr>
          <a:xfrm rot="-422348">
            <a:off x="5468394" y="672092"/>
            <a:ext cx="2741864" cy="39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 rot="-10438560">
            <a:off x="7587962" y="2680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30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30"/>
          <p:cNvSpPr/>
          <p:nvPr/>
        </p:nvSpPr>
        <p:spPr>
          <a:xfrm rot="-5331254">
            <a:off x="2648522" y="736656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4" name="Google Shape;204;p30"/>
          <p:cNvSpPr txBox="1"/>
          <p:nvPr/>
        </p:nvSpPr>
        <p:spPr>
          <a:xfrm>
            <a:off x="873225" y="2376021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acquires user data through account linking and transaction history.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Data cleaning and normalization ensure accuracy, while real-time processing allows dynamic updates to recommendations, providing immediate feedback to users.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29025" y="924250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Data Collection and Processing in Mint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330906" y="737956"/>
            <a:ext cx="5008194" cy="3706993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31"/>
          <p:cNvSpPr/>
          <p:nvPr/>
        </p:nvSpPr>
        <p:spPr>
          <a:xfrm>
            <a:off x="1060881" y="651888"/>
            <a:ext cx="439543" cy="438795"/>
          </a:xfrm>
          <a:custGeom>
            <a:avLst/>
            <a:gdLst/>
            <a:ahLst/>
            <a:cxnLst/>
            <a:rect l="l" t="t" r="r" b="b"/>
            <a:pathLst>
              <a:path w="879086" h="877590" extrusionOk="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31"/>
          <p:cNvSpPr/>
          <p:nvPr/>
        </p:nvSpPr>
        <p:spPr>
          <a:xfrm rot="21352">
            <a:off x="6466678" y="3840226"/>
            <a:ext cx="2063828" cy="417755"/>
          </a:xfrm>
          <a:custGeom>
            <a:avLst/>
            <a:gdLst/>
            <a:ahLst/>
            <a:cxnLst/>
            <a:rect l="l" t="t" r="r" b="b"/>
            <a:pathLst>
              <a:path w="5127425" h="1012666" extrusionOk="0">
                <a:moveTo>
                  <a:pt x="0" y="0"/>
                </a:moveTo>
                <a:lnTo>
                  <a:pt x="5127425" y="0"/>
                </a:lnTo>
                <a:lnTo>
                  <a:pt x="5127425" y="1012666"/>
                </a:lnTo>
                <a:lnTo>
                  <a:pt x="0" y="101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31"/>
          <p:cNvSpPr/>
          <p:nvPr/>
        </p:nvSpPr>
        <p:spPr>
          <a:xfrm>
            <a:off x="5973837" y="1678576"/>
            <a:ext cx="2692508" cy="2604021"/>
          </a:xfrm>
          <a:custGeom>
            <a:avLst/>
            <a:gdLst/>
            <a:ahLst/>
            <a:cxnLst/>
            <a:rect l="l" t="t" r="r" b="b"/>
            <a:pathLst>
              <a:path w="5439410" h="6348730" extrusionOk="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F2F1E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/>
          <p:nvPr/>
        </p:nvSpPr>
        <p:spPr>
          <a:xfrm rot="114549">
            <a:off x="1220090" y="1133805"/>
            <a:ext cx="3309173" cy="1323669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31"/>
          <p:cNvSpPr txBox="1"/>
          <p:nvPr/>
        </p:nvSpPr>
        <p:spPr>
          <a:xfrm rot="30121">
            <a:off x="1068724" y="2517294"/>
            <a:ext cx="3971852" cy="16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employs algorithms like Euclidean Distance and Cosine Similarity to measure user similarity.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K-Means Clustering groups users with similar behaviors, facilitating targeted recommendations based on peer financial behaviors.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18" name="Google Shape;218;p31"/>
          <p:cNvSpPr/>
          <p:nvPr/>
        </p:nvSpPr>
        <p:spPr>
          <a:xfrm rot="-2236282">
            <a:off x="5560288" y="897751"/>
            <a:ext cx="563450" cy="950606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31"/>
          <p:cNvSpPr/>
          <p:nvPr/>
        </p:nvSpPr>
        <p:spPr>
          <a:xfrm rot="1432517">
            <a:off x="8052870" y="3799882"/>
            <a:ext cx="564353" cy="952129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31"/>
          <p:cNvSpPr txBox="1"/>
          <p:nvPr/>
        </p:nvSpPr>
        <p:spPr>
          <a:xfrm>
            <a:off x="1062375" y="1166850"/>
            <a:ext cx="39858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Collaborative Filtering Techniques in Mint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227D0-DAF4-673F-FBB8-CBC51228B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603" y="1796143"/>
            <a:ext cx="2466975" cy="19736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26" name="Google Shape;226;p32"/>
          <p:cNvSpPr/>
          <p:nvPr/>
        </p:nvSpPr>
        <p:spPr>
          <a:xfrm rot="570569">
            <a:off x="-635612" y="-1489294"/>
            <a:ext cx="10337051" cy="13129172"/>
          </a:xfrm>
          <a:custGeom>
            <a:avLst/>
            <a:gdLst/>
            <a:ahLst/>
            <a:cxnLst/>
            <a:rect l="l" t="t" r="r" b="b"/>
            <a:pathLst>
              <a:path w="20700512" h="26291887" extrusionOk="0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32"/>
          <p:cNvSpPr/>
          <p:nvPr/>
        </p:nvSpPr>
        <p:spPr>
          <a:xfrm rot="-587529">
            <a:off x="7042385" y="3643586"/>
            <a:ext cx="966559" cy="972245"/>
          </a:xfrm>
          <a:custGeom>
            <a:avLst/>
            <a:gdLst/>
            <a:ahLst/>
            <a:cxnLst/>
            <a:rect l="l" t="t" r="r" b="b"/>
            <a:pathLst>
              <a:path w="1933965" h="1945341" extrusionOk="0">
                <a:moveTo>
                  <a:pt x="0" y="0"/>
                </a:moveTo>
                <a:lnTo>
                  <a:pt x="1933965" y="0"/>
                </a:lnTo>
                <a:lnTo>
                  <a:pt x="1933965" y="1945342"/>
                </a:lnTo>
                <a:lnTo>
                  <a:pt x="0" y="1945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32"/>
          <p:cNvSpPr/>
          <p:nvPr/>
        </p:nvSpPr>
        <p:spPr>
          <a:xfrm rot="-553581">
            <a:off x="6219272" y="3666352"/>
            <a:ext cx="928010" cy="934078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6" y="0"/>
                </a:lnTo>
                <a:lnTo>
                  <a:pt x="1859906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32"/>
          <p:cNvSpPr/>
          <p:nvPr/>
        </p:nvSpPr>
        <p:spPr>
          <a:xfrm rot="-604460">
            <a:off x="5386868" y="3666660"/>
            <a:ext cx="930348" cy="936432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5" y="0"/>
                </a:lnTo>
                <a:lnTo>
                  <a:pt x="1859905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0" name="Google Shape;230;p32"/>
          <p:cNvSpPr/>
          <p:nvPr/>
        </p:nvSpPr>
        <p:spPr>
          <a:xfrm rot="412610">
            <a:off x="3519375" y="1437124"/>
            <a:ext cx="2109153" cy="276107"/>
          </a:xfrm>
          <a:custGeom>
            <a:avLst/>
            <a:gdLst/>
            <a:ahLst/>
            <a:cxnLst/>
            <a:rect l="l" t="t" r="r" b="b"/>
            <a:pathLst>
              <a:path w="4209004" h="550997" extrusionOk="0">
                <a:moveTo>
                  <a:pt x="0" y="0"/>
                </a:moveTo>
                <a:lnTo>
                  <a:pt x="4209004" y="0"/>
                </a:lnTo>
                <a:lnTo>
                  <a:pt x="4209004" y="550997"/>
                </a:lnTo>
                <a:lnTo>
                  <a:pt x="0" y="550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32"/>
          <p:cNvSpPr txBox="1"/>
          <p:nvPr/>
        </p:nvSpPr>
        <p:spPr>
          <a:xfrm rot="14151">
            <a:off x="1448885" y="1888713"/>
            <a:ext cx="3425429" cy="262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Mint integrates advanced machine learning algorithms for data analysis, including Random Forests and Neural Networks.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AI-driven insights help predict future user needs and detect anomalies, enhancing user engagement with adaptable recommendations.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95525" y="1516525"/>
            <a:ext cx="1975500" cy="1975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p32"/>
          <p:cNvSpPr txBox="1"/>
          <p:nvPr/>
        </p:nvSpPr>
        <p:spPr>
          <a:xfrm>
            <a:off x="1047975" y="163695"/>
            <a:ext cx="70479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cert One"/>
                <a:ea typeface="Concert One"/>
                <a:cs typeface="Concert One"/>
                <a:sym typeface="Concert One"/>
              </a:rPr>
              <a:t>Machine Learning and AI Integration</a:t>
            </a:r>
            <a:endParaRPr sz="28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 rot="120272">
            <a:off x="353803" y="50863"/>
            <a:ext cx="4845419" cy="5076903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7" name="Google Shape;147;p26"/>
          <p:cNvGrpSpPr/>
          <p:nvPr/>
        </p:nvGrpSpPr>
        <p:grpSpPr>
          <a:xfrm rot="-438970">
            <a:off x="5394547" y="589861"/>
            <a:ext cx="2927623" cy="4138540"/>
            <a:chOff x="0" y="0"/>
            <a:chExt cx="3267456" cy="4618736"/>
          </a:xfrm>
        </p:grpSpPr>
        <p:sp>
          <p:nvSpPr>
            <p:cNvPr id="148" name="Google Shape;148;p26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 extrusionOk="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1198" r="-50077"/>
              </a:stretch>
            </a:blipFill>
            <a:ln>
              <a:noFill/>
            </a:ln>
          </p:spPr>
        </p:sp>
        <p:sp>
          <p:nvSpPr>
            <p:cNvPr id="149" name="Google Shape;149;p2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 extrusionOk="0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</p:grpSp>
      <p:sp>
        <p:nvSpPr>
          <p:cNvPr id="153" name="Google Shape;153;p26"/>
          <p:cNvSpPr/>
          <p:nvPr/>
        </p:nvSpPr>
        <p:spPr>
          <a:xfrm rot="-5331254">
            <a:off x="2650179" y="135052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26"/>
          <p:cNvSpPr txBox="1"/>
          <p:nvPr/>
        </p:nvSpPr>
        <p:spPr>
          <a:xfrm>
            <a:off x="879662" y="1693717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Itim"/>
                <a:ea typeface="Itim"/>
                <a:cs typeface="Itim"/>
                <a:sym typeface="Itim"/>
              </a:rPr>
              <a:t>A recommender system predicts user preferences for items, enhancing user experience through personalized suggestions.</a:t>
            </a:r>
            <a:endParaRPr sz="1500" dirty="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Itim"/>
                <a:ea typeface="Itim"/>
                <a:cs typeface="Itim"/>
                <a:sym typeface="Itim"/>
              </a:rPr>
              <a:t>These systems are crucial in various industries, including e-commerce and entertainment, driving engagement and improving customer satisfaction.</a:t>
            </a:r>
            <a:endParaRPr sz="1500" dirty="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694271" y="420299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ncert One"/>
                <a:ea typeface="Concert One"/>
                <a:cs typeface="Concert One"/>
                <a:sym typeface="Concert One"/>
              </a:rPr>
              <a:t>What is a Recommender System?</a:t>
            </a:r>
            <a:endParaRPr sz="2000" dirty="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09033-08BD-0236-9FA4-BDBFDCC9E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46722">
            <a:off x="5691253" y="970505"/>
            <a:ext cx="2334210" cy="2670975"/>
          </a:xfrm>
          <a:prstGeom prst="rect">
            <a:avLst/>
          </a:prstGeom>
        </p:spPr>
      </p:pic>
      <p:sp>
        <p:nvSpPr>
          <p:cNvPr id="152" name="Google Shape;152;p26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26"/>
          <p:cNvSpPr/>
          <p:nvPr/>
        </p:nvSpPr>
        <p:spPr>
          <a:xfrm rot="-10438560">
            <a:off x="7587962" y="2680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39" name="Google Shape;239;p33"/>
          <p:cNvSpPr/>
          <p:nvPr/>
        </p:nvSpPr>
        <p:spPr>
          <a:xfrm rot="120272">
            <a:off x="342035" y="519686"/>
            <a:ext cx="4752036" cy="6806913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240" name="Google Shape;240;p33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1" name="Google Shape;241;p33"/>
          <p:cNvGrpSpPr/>
          <p:nvPr/>
        </p:nvGrpSpPr>
        <p:grpSpPr>
          <a:xfrm rot="-438970">
            <a:off x="5394547" y="589861"/>
            <a:ext cx="2927623" cy="4138540"/>
            <a:chOff x="0" y="0"/>
            <a:chExt cx="3267456" cy="4618736"/>
          </a:xfrm>
        </p:grpSpPr>
        <p:sp>
          <p:nvSpPr>
            <p:cNvPr id="242" name="Google Shape;242;p33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 extrusionOk="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1198" r="-50077"/>
              </a:stretch>
            </a:blipFill>
            <a:ln>
              <a:noFill/>
            </a:ln>
          </p:spPr>
        </p:sp>
        <p:sp>
          <p:nvSpPr>
            <p:cNvPr id="243" name="Google Shape;243;p33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 extrusionOk="0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</p:grpSp>
      <p:pic>
        <p:nvPicPr>
          <p:cNvPr id="244" name="Google Shape;244;p33"/>
          <p:cNvPicPr preferRelativeResize="0"/>
          <p:nvPr/>
        </p:nvPicPr>
        <p:blipFill rotWithShape="1">
          <a:blip r:embed="rId8">
            <a:alphaModFix/>
          </a:blip>
          <a:srcRect l="15468" r="15475"/>
          <a:stretch/>
        </p:blipFill>
        <p:spPr>
          <a:xfrm rot="-422348">
            <a:off x="5468394" y="672092"/>
            <a:ext cx="2741864" cy="39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 rot="-10438560">
            <a:off x="7587962" y="2680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33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33"/>
          <p:cNvSpPr/>
          <p:nvPr/>
        </p:nvSpPr>
        <p:spPr>
          <a:xfrm rot="-5331254">
            <a:off x="2648522" y="736656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33"/>
          <p:cNvSpPr txBox="1"/>
          <p:nvPr/>
        </p:nvSpPr>
        <p:spPr>
          <a:xfrm>
            <a:off x="873225" y="2376021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continuously updates dynamic user profiles based on interactions, including various financial metrics.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Personalization strategies involve goal setting, tracking, and customized notifications, leading to highly personalized financial recommendations.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629025" y="924250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User Profiling and Personalization Strategies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55" name="Google Shape;255;p34"/>
          <p:cNvSpPr/>
          <p:nvPr/>
        </p:nvSpPr>
        <p:spPr>
          <a:xfrm>
            <a:off x="330906" y="737956"/>
            <a:ext cx="5008194" cy="3706993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34"/>
          <p:cNvSpPr/>
          <p:nvPr/>
        </p:nvSpPr>
        <p:spPr>
          <a:xfrm>
            <a:off x="1060881" y="651888"/>
            <a:ext cx="439543" cy="438795"/>
          </a:xfrm>
          <a:custGeom>
            <a:avLst/>
            <a:gdLst/>
            <a:ahLst/>
            <a:cxnLst/>
            <a:rect l="l" t="t" r="r" b="b"/>
            <a:pathLst>
              <a:path w="879086" h="877590" extrusionOk="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34"/>
          <p:cNvSpPr/>
          <p:nvPr/>
        </p:nvSpPr>
        <p:spPr>
          <a:xfrm rot="21352">
            <a:off x="6466678" y="3840226"/>
            <a:ext cx="2063828" cy="417755"/>
          </a:xfrm>
          <a:custGeom>
            <a:avLst/>
            <a:gdLst/>
            <a:ahLst/>
            <a:cxnLst/>
            <a:rect l="l" t="t" r="r" b="b"/>
            <a:pathLst>
              <a:path w="5127425" h="1012666" extrusionOk="0">
                <a:moveTo>
                  <a:pt x="0" y="0"/>
                </a:moveTo>
                <a:lnTo>
                  <a:pt x="5127425" y="0"/>
                </a:lnTo>
                <a:lnTo>
                  <a:pt x="5127425" y="1012666"/>
                </a:lnTo>
                <a:lnTo>
                  <a:pt x="0" y="101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34"/>
          <p:cNvSpPr/>
          <p:nvPr/>
        </p:nvSpPr>
        <p:spPr>
          <a:xfrm>
            <a:off x="5973837" y="838266"/>
            <a:ext cx="2692508" cy="3444332"/>
          </a:xfrm>
          <a:custGeom>
            <a:avLst/>
            <a:gdLst/>
            <a:ahLst/>
            <a:cxnLst/>
            <a:rect l="l" t="t" r="r" b="b"/>
            <a:pathLst>
              <a:path w="5439410" h="6348730" extrusionOk="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F2F1E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/>
          <p:nvPr/>
        </p:nvSpPr>
        <p:spPr>
          <a:xfrm rot="114549">
            <a:off x="1220090" y="1133805"/>
            <a:ext cx="3309173" cy="1323669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34"/>
          <p:cNvSpPr txBox="1"/>
          <p:nvPr/>
        </p:nvSpPr>
        <p:spPr>
          <a:xfrm rot="30121">
            <a:off x="1068724" y="2517294"/>
            <a:ext cx="3971852" cy="16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enhances financial awareness by providing a holistic view of financial status and insightful analytics.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Users benefit from improved budgeting, goal achievement, and increased app usage due to personalized content.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63" name="Google Shape;263;p34"/>
          <p:cNvSpPr/>
          <p:nvPr/>
        </p:nvSpPr>
        <p:spPr>
          <a:xfrm rot="1432517">
            <a:off x="8052870" y="3799882"/>
            <a:ext cx="564353" cy="952129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4" name="Google Shape;264;p34"/>
          <p:cNvSpPr txBox="1"/>
          <p:nvPr/>
        </p:nvSpPr>
        <p:spPr>
          <a:xfrm>
            <a:off x="1062375" y="1166850"/>
            <a:ext cx="39858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oncert One"/>
                <a:ea typeface="Concert One"/>
                <a:cs typeface="Concert One"/>
                <a:sym typeface="Concert One"/>
              </a:rPr>
              <a:t>Impact on Users</a:t>
            </a:r>
            <a:endParaRPr sz="38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55DFA-96D2-712E-14B4-E779642F0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322" y="974569"/>
            <a:ext cx="2615538" cy="2615538"/>
          </a:xfrm>
          <a:prstGeom prst="rect">
            <a:avLst/>
          </a:prstGeom>
        </p:spPr>
      </p:pic>
      <p:sp>
        <p:nvSpPr>
          <p:cNvPr id="262" name="Google Shape;262;p34"/>
          <p:cNvSpPr/>
          <p:nvPr/>
        </p:nvSpPr>
        <p:spPr>
          <a:xfrm rot="-2236282">
            <a:off x="5560288" y="897751"/>
            <a:ext cx="563450" cy="950606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70" name="Google Shape;270;p35"/>
          <p:cNvSpPr/>
          <p:nvPr/>
        </p:nvSpPr>
        <p:spPr>
          <a:xfrm rot="570569">
            <a:off x="-635612" y="-1489294"/>
            <a:ext cx="10337051" cy="13129172"/>
          </a:xfrm>
          <a:custGeom>
            <a:avLst/>
            <a:gdLst/>
            <a:ahLst/>
            <a:cxnLst/>
            <a:rect l="l" t="t" r="r" b="b"/>
            <a:pathLst>
              <a:path w="20700512" h="26291887" extrusionOk="0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1" name="Google Shape;271;p35"/>
          <p:cNvSpPr/>
          <p:nvPr/>
        </p:nvSpPr>
        <p:spPr>
          <a:xfrm rot="-587529">
            <a:off x="7042385" y="3643586"/>
            <a:ext cx="966559" cy="972245"/>
          </a:xfrm>
          <a:custGeom>
            <a:avLst/>
            <a:gdLst/>
            <a:ahLst/>
            <a:cxnLst/>
            <a:rect l="l" t="t" r="r" b="b"/>
            <a:pathLst>
              <a:path w="1933965" h="1945341" extrusionOk="0">
                <a:moveTo>
                  <a:pt x="0" y="0"/>
                </a:moveTo>
                <a:lnTo>
                  <a:pt x="1933965" y="0"/>
                </a:lnTo>
                <a:lnTo>
                  <a:pt x="1933965" y="1945342"/>
                </a:lnTo>
                <a:lnTo>
                  <a:pt x="0" y="1945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35"/>
          <p:cNvSpPr/>
          <p:nvPr/>
        </p:nvSpPr>
        <p:spPr>
          <a:xfrm rot="-553581">
            <a:off x="6219272" y="3666352"/>
            <a:ext cx="928010" cy="934078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6" y="0"/>
                </a:lnTo>
                <a:lnTo>
                  <a:pt x="1859906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p35"/>
          <p:cNvSpPr/>
          <p:nvPr/>
        </p:nvSpPr>
        <p:spPr>
          <a:xfrm rot="-604460">
            <a:off x="5386868" y="3666660"/>
            <a:ext cx="930348" cy="936432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5" y="0"/>
                </a:lnTo>
                <a:lnTo>
                  <a:pt x="1859905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35"/>
          <p:cNvSpPr/>
          <p:nvPr/>
        </p:nvSpPr>
        <p:spPr>
          <a:xfrm rot="412610">
            <a:off x="3519375" y="1437124"/>
            <a:ext cx="2109153" cy="276107"/>
          </a:xfrm>
          <a:custGeom>
            <a:avLst/>
            <a:gdLst/>
            <a:ahLst/>
            <a:cxnLst/>
            <a:rect l="l" t="t" r="r" b="b"/>
            <a:pathLst>
              <a:path w="4209004" h="550997" extrusionOk="0">
                <a:moveTo>
                  <a:pt x="0" y="0"/>
                </a:moveTo>
                <a:lnTo>
                  <a:pt x="4209004" y="0"/>
                </a:lnTo>
                <a:lnTo>
                  <a:pt x="4209004" y="550997"/>
                </a:lnTo>
                <a:lnTo>
                  <a:pt x="0" y="550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5" name="Google Shape;275;p35"/>
          <p:cNvSpPr txBox="1"/>
          <p:nvPr/>
        </p:nvSpPr>
        <p:spPr>
          <a:xfrm rot="14151">
            <a:off x="1448885" y="1888713"/>
            <a:ext cx="3425429" cy="262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Personalization improves decision-making and customer satisfaction while leading to better financial outcomes.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Baloo Thambi 2"/>
                <a:ea typeface="Baloo Thambi 2"/>
                <a:cs typeface="Baloo Thambi 2"/>
                <a:sym typeface="Baloo Thambi 2"/>
              </a:rPr>
              <a:t>However, it also raises data privacy concerns and potential algorithm bias, highlighting the complexity of implementation.</a:t>
            </a:r>
            <a:endParaRPr sz="13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95525" y="1516525"/>
            <a:ext cx="1975500" cy="1975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35"/>
          <p:cNvSpPr txBox="1"/>
          <p:nvPr/>
        </p:nvSpPr>
        <p:spPr>
          <a:xfrm>
            <a:off x="1047975" y="163695"/>
            <a:ext cx="70479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Benefits of Personalization in Financial Planning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83" name="Google Shape;283;p36"/>
          <p:cNvSpPr/>
          <p:nvPr/>
        </p:nvSpPr>
        <p:spPr>
          <a:xfrm rot="120272">
            <a:off x="342035" y="519686"/>
            <a:ext cx="4752036" cy="6806913"/>
          </a:xfrm>
          <a:custGeom>
            <a:avLst/>
            <a:gdLst/>
            <a:ahLst/>
            <a:cxnLst/>
            <a:rect l="l" t="t" r="r" b="b"/>
            <a:pathLst>
              <a:path w="9498257" h="13605495" extrusionOk="0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28"/>
            </a:stretch>
          </a:blipFill>
          <a:ln>
            <a:noFill/>
          </a:ln>
        </p:spPr>
      </p:sp>
      <p:sp>
        <p:nvSpPr>
          <p:cNvPr id="284" name="Google Shape;284;p36"/>
          <p:cNvSpPr/>
          <p:nvPr/>
        </p:nvSpPr>
        <p:spPr>
          <a:xfrm rot="-530005">
            <a:off x="5982310" y="4439340"/>
            <a:ext cx="2415672" cy="477095"/>
          </a:xfrm>
          <a:custGeom>
            <a:avLst/>
            <a:gdLst/>
            <a:ahLst/>
            <a:cxnLst/>
            <a:rect l="l" t="t" r="r" b="b"/>
            <a:pathLst>
              <a:path w="6451405" h="1274152" extrusionOk="0">
                <a:moveTo>
                  <a:pt x="0" y="0"/>
                </a:moveTo>
                <a:lnTo>
                  <a:pt x="6451405" y="0"/>
                </a:lnTo>
                <a:lnTo>
                  <a:pt x="6451405" y="1274152"/>
                </a:lnTo>
                <a:lnTo>
                  <a:pt x="0" y="127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7" name="Google Shape;287;p36"/>
          <p:cNvSpPr/>
          <p:nvPr/>
        </p:nvSpPr>
        <p:spPr>
          <a:xfrm rot="21161030">
            <a:off x="5451405" y="1479206"/>
            <a:ext cx="2927623" cy="3245560"/>
          </a:xfrm>
          <a:custGeom>
            <a:avLst/>
            <a:gdLst/>
            <a:ahLst/>
            <a:cxnLst/>
            <a:rect l="l" t="t" r="r" b="b"/>
            <a:pathLst>
              <a:path w="3267456" h="4618736" extrusionOk="0">
                <a:moveTo>
                  <a:pt x="3267456" y="4618736"/>
                </a:moveTo>
                <a:lnTo>
                  <a:pt x="0" y="4618736"/>
                </a:lnTo>
                <a:lnTo>
                  <a:pt x="0" y="0"/>
                </a:lnTo>
                <a:lnTo>
                  <a:pt x="3267456" y="0"/>
                </a:lnTo>
                <a:lnTo>
                  <a:pt x="3267456" y="461873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10"/>
            </a:stretch>
          </a:blipFill>
          <a:ln>
            <a:noFill/>
          </a:ln>
        </p:spPr>
      </p:sp>
      <p:sp>
        <p:nvSpPr>
          <p:cNvPr id="289" name="Google Shape;289;p36"/>
          <p:cNvSpPr/>
          <p:nvPr/>
        </p:nvSpPr>
        <p:spPr>
          <a:xfrm rot="-10438560">
            <a:off x="7674402" y="614365"/>
            <a:ext cx="257906" cy="1050728"/>
          </a:xfrm>
          <a:custGeom>
            <a:avLst/>
            <a:gdLst/>
            <a:ahLst/>
            <a:cxnLst/>
            <a:rect l="l" t="t" r="r" b="b"/>
            <a:pathLst>
              <a:path w="515542" h="2100354" extrusionOk="0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91" name="Google Shape;291;p36"/>
          <p:cNvSpPr/>
          <p:nvPr/>
        </p:nvSpPr>
        <p:spPr>
          <a:xfrm rot="-5331254">
            <a:off x="2648522" y="736656"/>
            <a:ext cx="333856" cy="2661173"/>
          </a:xfrm>
          <a:custGeom>
            <a:avLst/>
            <a:gdLst/>
            <a:ahLst/>
            <a:cxnLst/>
            <a:rect l="l" t="t" r="r" b="b"/>
            <a:pathLst>
              <a:path w="667579" h="5321282" extrusionOk="0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2" name="Google Shape;292;p36"/>
          <p:cNvSpPr txBox="1"/>
          <p:nvPr/>
        </p:nvSpPr>
        <p:spPr>
          <a:xfrm>
            <a:off x="873225" y="2376021"/>
            <a:ext cx="36987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 faces challenges like data privacy, accuracy, and algorithm bias.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Solutions include robust encryption, machine learning enhancements, and regular monitoring of algorithms to ensure fairness and accuracy.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629025" y="924250"/>
            <a:ext cx="4240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ncert One"/>
                <a:ea typeface="Concert One"/>
                <a:cs typeface="Concert One"/>
                <a:sym typeface="Concert One"/>
              </a:rPr>
              <a:t>Challenges Faced by Mint and Solutions</a:t>
            </a:r>
            <a:endParaRPr sz="2000" dirty="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950B3-ED88-01BE-43D5-30081D964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209966">
            <a:off x="5472177" y="2078278"/>
            <a:ext cx="2886077" cy="1976982"/>
          </a:xfrm>
          <a:prstGeom prst="rect">
            <a:avLst/>
          </a:prstGeom>
        </p:spPr>
      </p:pic>
      <p:sp>
        <p:nvSpPr>
          <p:cNvPr id="290" name="Google Shape;290;p36"/>
          <p:cNvSpPr/>
          <p:nvPr/>
        </p:nvSpPr>
        <p:spPr>
          <a:xfrm flipH="1">
            <a:off x="7619979" y="1282243"/>
            <a:ext cx="2623926" cy="1183152"/>
          </a:xfrm>
          <a:custGeom>
            <a:avLst/>
            <a:gdLst/>
            <a:ahLst/>
            <a:cxnLst/>
            <a:rect l="l" t="t" r="r" b="b"/>
            <a:pathLst>
              <a:path w="5247851" h="2366304" extrusionOk="0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99" name="Google Shape;299;p37"/>
          <p:cNvSpPr/>
          <p:nvPr/>
        </p:nvSpPr>
        <p:spPr>
          <a:xfrm>
            <a:off x="330906" y="737956"/>
            <a:ext cx="5008194" cy="3706993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0" name="Google Shape;300;p37"/>
          <p:cNvSpPr/>
          <p:nvPr/>
        </p:nvSpPr>
        <p:spPr>
          <a:xfrm>
            <a:off x="1060881" y="651888"/>
            <a:ext cx="439543" cy="438795"/>
          </a:xfrm>
          <a:custGeom>
            <a:avLst/>
            <a:gdLst/>
            <a:ahLst/>
            <a:cxnLst/>
            <a:rect l="l" t="t" r="r" b="b"/>
            <a:pathLst>
              <a:path w="879086" h="877590" extrusionOk="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1" name="Google Shape;301;p37"/>
          <p:cNvSpPr/>
          <p:nvPr/>
        </p:nvSpPr>
        <p:spPr>
          <a:xfrm rot="21352">
            <a:off x="6466678" y="3840226"/>
            <a:ext cx="2063828" cy="417755"/>
          </a:xfrm>
          <a:custGeom>
            <a:avLst/>
            <a:gdLst/>
            <a:ahLst/>
            <a:cxnLst/>
            <a:rect l="l" t="t" r="r" b="b"/>
            <a:pathLst>
              <a:path w="5127425" h="1012666" extrusionOk="0">
                <a:moveTo>
                  <a:pt x="0" y="0"/>
                </a:moveTo>
                <a:lnTo>
                  <a:pt x="5127425" y="0"/>
                </a:lnTo>
                <a:lnTo>
                  <a:pt x="5127425" y="1012666"/>
                </a:lnTo>
                <a:lnTo>
                  <a:pt x="0" y="101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2" name="Google Shape;302;p37"/>
          <p:cNvSpPr/>
          <p:nvPr/>
        </p:nvSpPr>
        <p:spPr>
          <a:xfrm>
            <a:off x="5973837" y="838266"/>
            <a:ext cx="2692508" cy="3444332"/>
          </a:xfrm>
          <a:custGeom>
            <a:avLst/>
            <a:gdLst/>
            <a:ahLst/>
            <a:cxnLst/>
            <a:rect l="l" t="t" r="r" b="b"/>
            <a:pathLst>
              <a:path w="5439410" h="6348730" extrusionOk="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F2F1E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/>
          <p:nvPr/>
        </p:nvSpPr>
        <p:spPr>
          <a:xfrm rot="114549">
            <a:off x="1220090" y="1133805"/>
            <a:ext cx="3309173" cy="1323669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37"/>
          <p:cNvSpPr txBox="1"/>
          <p:nvPr/>
        </p:nvSpPr>
        <p:spPr>
          <a:xfrm rot="30121">
            <a:off x="1068724" y="2517294"/>
            <a:ext cx="3971852" cy="16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Mint's effectiveness metrics show increased budget adherence and user savings.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User satisfaction surveys reveal high scores, with success stories highlighting significant financial improvements for users, contributing to Mint's competitive advantage.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307" name="Google Shape;307;p37"/>
          <p:cNvSpPr/>
          <p:nvPr/>
        </p:nvSpPr>
        <p:spPr>
          <a:xfrm rot="1432517">
            <a:off x="8052870" y="3799882"/>
            <a:ext cx="564353" cy="952129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8" name="Google Shape;308;p37"/>
          <p:cNvSpPr txBox="1"/>
          <p:nvPr/>
        </p:nvSpPr>
        <p:spPr>
          <a:xfrm>
            <a:off x="1062375" y="1166850"/>
            <a:ext cx="39858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ncert One"/>
                <a:ea typeface="Concert One"/>
                <a:cs typeface="Concert One"/>
                <a:sym typeface="Concert One"/>
              </a:rPr>
              <a:t>Evaluation and Results</a:t>
            </a:r>
            <a:endParaRPr sz="25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1026" name="Picture 2" descr="Results - Evaluate Results, HD Png Download , Transparent Png Image -  PNGitem">
            <a:extLst>
              <a:ext uri="{FF2B5EF4-FFF2-40B4-BE49-F238E27FC236}">
                <a16:creationId xmlns:a16="http://schemas.microsoft.com/office/drawing/2014/main" id="{C0E595A5-02AB-9FAD-4D3D-C68428FC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19" y="1005355"/>
            <a:ext cx="2516120" cy="257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" name="Google Shape;306;p37"/>
          <p:cNvSpPr/>
          <p:nvPr/>
        </p:nvSpPr>
        <p:spPr>
          <a:xfrm rot="-2236282">
            <a:off x="5560288" y="897751"/>
            <a:ext cx="563450" cy="950606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314" name="Google Shape;314;p38"/>
          <p:cNvSpPr/>
          <p:nvPr/>
        </p:nvSpPr>
        <p:spPr>
          <a:xfrm rot="-448853">
            <a:off x="2273082" y="383941"/>
            <a:ext cx="4593485" cy="4580112"/>
          </a:xfrm>
          <a:custGeom>
            <a:avLst/>
            <a:gdLst/>
            <a:ahLst/>
            <a:cxnLst/>
            <a:rect l="l" t="t" r="r" b="b"/>
            <a:pathLst>
              <a:path w="9200782" h="9173996" extrusionOk="0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5" name="Google Shape;315;p38"/>
          <p:cNvSpPr txBox="1"/>
          <p:nvPr/>
        </p:nvSpPr>
        <p:spPr>
          <a:xfrm rot="171845">
            <a:off x="2786239" y="1460017"/>
            <a:ext cx="3578370" cy="19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i="0" u="none" strike="noStrike" cap="none">
                <a:solidFill>
                  <a:srgbClr val="000000"/>
                </a:solidFill>
                <a:latin typeface="Concert One"/>
                <a:ea typeface="Concert One"/>
                <a:cs typeface="Concert One"/>
                <a:sym typeface="Concert One"/>
              </a:rPr>
              <a:t>Thanks!</a:t>
            </a:r>
            <a:endParaRPr sz="65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316" name="Google Shape;316;p38"/>
          <p:cNvSpPr/>
          <p:nvPr/>
        </p:nvSpPr>
        <p:spPr>
          <a:xfrm rot="137437">
            <a:off x="1860190" y="3406222"/>
            <a:ext cx="1416012" cy="1344416"/>
          </a:xfrm>
          <a:custGeom>
            <a:avLst/>
            <a:gdLst/>
            <a:ahLst/>
            <a:cxnLst/>
            <a:rect l="l" t="t" r="r" b="b"/>
            <a:pathLst>
              <a:path w="2829761" h="2686683" extrusionOk="0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7" name="Google Shape;317;p38"/>
          <p:cNvSpPr/>
          <p:nvPr/>
        </p:nvSpPr>
        <p:spPr>
          <a:xfrm rot="675222">
            <a:off x="2200685" y="3629063"/>
            <a:ext cx="732729" cy="700756"/>
          </a:xfrm>
          <a:custGeom>
            <a:avLst/>
            <a:gdLst/>
            <a:ahLst/>
            <a:cxnLst/>
            <a:rect l="l" t="t" r="r" b="b"/>
            <a:pathLst>
              <a:path w="1466614" h="1402617" extrusionOk="0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8" name="Google Shape;318;p38"/>
          <p:cNvSpPr/>
          <p:nvPr/>
        </p:nvSpPr>
        <p:spPr>
          <a:xfrm rot="9329096" flipH="1">
            <a:off x="424571" y="1294621"/>
            <a:ext cx="2817644" cy="1270501"/>
          </a:xfrm>
          <a:custGeom>
            <a:avLst/>
            <a:gdLst/>
            <a:ahLst/>
            <a:cxnLst/>
            <a:rect l="l" t="t" r="r" b="b"/>
            <a:pathLst>
              <a:path w="5634372" h="2540590" extrusionOk="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9" name="Google Shape;319;p38"/>
          <p:cNvSpPr/>
          <p:nvPr/>
        </p:nvSpPr>
        <p:spPr>
          <a:xfrm>
            <a:off x="7489560" y="1984011"/>
            <a:ext cx="610929" cy="1030708"/>
          </a:xfrm>
          <a:custGeom>
            <a:avLst/>
            <a:gdLst/>
            <a:ahLst/>
            <a:cxnLst/>
            <a:rect l="l" t="t" r="r" b="b"/>
            <a:pathLst>
              <a:path w="1221857" h="2061415" extrusionOk="0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0" name="Google Shape;320;p38"/>
          <p:cNvSpPr/>
          <p:nvPr/>
        </p:nvSpPr>
        <p:spPr>
          <a:xfrm>
            <a:off x="7149524" y="3014718"/>
            <a:ext cx="482090" cy="813343"/>
          </a:xfrm>
          <a:custGeom>
            <a:avLst/>
            <a:gdLst/>
            <a:ahLst/>
            <a:cxnLst/>
            <a:rect l="l" t="t" r="r" b="b"/>
            <a:pathLst>
              <a:path w="964181" h="1626686" extrusionOk="0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61" name="Google Shape;161;p27"/>
          <p:cNvSpPr/>
          <p:nvPr/>
        </p:nvSpPr>
        <p:spPr>
          <a:xfrm rot="5970569">
            <a:off x="1001334" y="-1344841"/>
            <a:ext cx="7163341" cy="9098217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27"/>
          <p:cNvSpPr/>
          <p:nvPr/>
        </p:nvSpPr>
        <p:spPr>
          <a:xfrm rot="137437">
            <a:off x="1841132" y="31443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27"/>
          <p:cNvSpPr/>
          <p:nvPr/>
        </p:nvSpPr>
        <p:spPr>
          <a:xfrm rot="137437">
            <a:off x="1833672" y="3947985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27"/>
          <p:cNvSpPr/>
          <p:nvPr/>
        </p:nvSpPr>
        <p:spPr>
          <a:xfrm rot="137437">
            <a:off x="1833672" y="2340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27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27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27"/>
          <p:cNvSpPr txBox="1"/>
          <p:nvPr/>
        </p:nvSpPr>
        <p:spPr>
          <a:xfrm>
            <a:off x="1866075" y="2326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1866075" y="31300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1866075" y="39420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3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2582550" y="3942025"/>
            <a:ext cx="5086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Collaborative Filtering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582550" y="3171725"/>
            <a:ext cx="5086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Content-Based Filtering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2582604" y="2363550"/>
            <a:ext cx="50865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Hybrid Approaches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73" name="Google Shape;173;p27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ncert One"/>
                <a:ea typeface="Concert One"/>
                <a:cs typeface="Concert One"/>
                <a:sym typeface="Concert One"/>
              </a:rPr>
              <a:t>Types of Recommender Systems</a:t>
            </a:r>
            <a:endParaRPr sz="26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80" name="Google Shape;180;p28"/>
          <p:cNvSpPr/>
          <p:nvPr/>
        </p:nvSpPr>
        <p:spPr>
          <a:xfrm>
            <a:off x="330906" y="737956"/>
            <a:ext cx="5008194" cy="3706993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1" name="Google Shape;181;p28"/>
          <p:cNvSpPr/>
          <p:nvPr/>
        </p:nvSpPr>
        <p:spPr>
          <a:xfrm>
            <a:off x="1060881" y="651888"/>
            <a:ext cx="439543" cy="438795"/>
          </a:xfrm>
          <a:custGeom>
            <a:avLst/>
            <a:gdLst/>
            <a:ahLst/>
            <a:cxnLst/>
            <a:rect l="l" t="t" r="r" b="b"/>
            <a:pathLst>
              <a:path w="879086" h="877590" extrusionOk="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2" name="Google Shape;182;p28"/>
          <p:cNvSpPr/>
          <p:nvPr/>
        </p:nvSpPr>
        <p:spPr>
          <a:xfrm rot="21352">
            <a:off x="6466678" y="3840226"/>
            <a:ext cx="2063828" cy="417755"/>
          </a:xfrm>
          <a:custGeom>
            <a:avLst/>
            <a:gdLst/>
            <a:ahLst/>
            <a:cxnLst/>
            <a:rect l="l" t="t" r="r" b="b"/>
            <a:pathLst>
              <a:path w="5127425" h="1012666" extrusionOk="0">
                <a:moveTo>
                  <a:pt x="0" y="0"/>
                </a:moveTo>
                <a:lnTo>
                  <a:pt x="5127425" y="0"/>
                </a:lnTo>
                <a:lnTo>
                  <a:pt x="5127425" y="1012666"/>
                </a:lnTo>
                <a:lnTo>
                  <a:pt x="0" y="101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28"/>
          <p:cNvSpPr/>
          <p:nvPr/>
        </p:nvSpPr>
        <p:spPr>
          <a:xfrm>
            <a:off x="5973836" y="1281209"/>
            <a:ext cx="2692508" cy="2434457"/>
          </a:xfrm>
          <a:custGeom>
            <a:avLst/>
            <a:gdLst/>
            <a:ahLst/>
            <a:cxnLst/>
            <a:rect l="l" t="t" r="r" b="b"/>
            <a:pathLst>
              <a:path w="5439410" h="6348730" extrusionOk="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F2F1E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8"/>
          <p:cNvSpPr/>
          <p:nvPr/>
        </p:nvSpPr>
        <p:spPr>
          <a:xfrm rot="114549">
            <a:off x="1220090" y="1133805"/>
            <a:ext cx="3309173" cy="1323669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28"/>
          <p:cNvSpPr txBox="1"/>
          <p:nvPr/>
        </p:nvSpPr>
        <p:spPr>
          <a:xfrm rot="30121">
            <a:off x="1068724" y="2517294"/>
            <a:ext cx="3971852" cy="16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This method recommends items based on the preferences of similar users.</a:t>
            </a: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tim"/>
              <a:ea typeface="Itim"/>
              <a:cs typeface="Itim"/>
              <a:sym typeface="Iti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It includes user-based and item-based filtering, allowing for personalized recommendations without needing item metadata.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88" name="Google Shape;188;p28"/>
          <p:cNvSpPr/>
          <p:nvPr/>
        </p:nvSpPr>
        <p:spPr>
          <a:xfrm rot="1432517">
            <a:off x="8052870" y="3799882"/>
            <a:ext cx="564353" cy="952129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8"/>
          <p:cNvSpPr txBox="1"/>
          <p:nvPr/>
        </p:nvSpPr>
        <p:spPr>
          <a:xfrm>
            <a:off x="1062375" y="1166850"/>
            <a:ext cx="39858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cert One"/>
                <a:ea typeface="Concert One"/>
                <a:cs typeface="Concert One"/>
                <a:sym typeface="Concert One"/>
              </a:rPr>
              <a:t>Collaborative Filtering</a:t>
            </a:r>
            <a:endParaRPr sz="24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658E61-2E47-E97E-D4DE-9BC2E4083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401" y="1403854"/>
            <a:ext cx="2440383" cy="1774824"/>
          </a:xfrm>
          <a:prstGeom prst="rect">
            <a:avLst/>
          </a:prstGeom>
        </p:spPr>
      </p:pic>
      <p:sp>
        <p:nvSpPr>
          <p:cNvPr id="187" name="Google Shape;187;p28"/>
          <p:cNvSpPr/>
          <p:nvPr/>
        </p:nvSpPr>
        <p:spPr>
          <a:xfrm rot="-2236282">
            <a:off x="5560288" y="897751"/>
            <a:ext cx="563450" cy="950606"/>
          </a:xfrm>
          <a:custGeom>
            <a:avLst/>
            <a:gdLst/>
            <a:ahLst/>
            <a:cxnLst/>
            <a:rect l="l" t="t" r="r" b="b"/>
            <a:pathLst>
              <a:path w="1128001" h="1903069" extrusionOk="0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195" name="Google Shape;195;p29"/>
          <p:cNvSpPr/>
          <p:nvPr/>
        </p:nvSpPr>
        <p:spPr>
          <a:xfrm rot="5970569">
            <a:off x="1001334" y="-1344841"/>
            <a:ext cx="7163341" cy="9098217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9"/>
          <p:cNvSpPr/>
          <p:nvPr/>
        </p:nvSpPr>
        <p:spPr>
          <a:xfrm rot="137437">
            <a:off x="1971669" y="38301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29"/>
          <p:cNvSpPr/>
          <p:nvPr/>
        </p:nvSpPr>
        <p:spPr>
          <a:xfrm rot="137437">
            <a:off x="1964209" y="2721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29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29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0" name="Google Shape;200;p29"/>
          <p:cNvSpPr txBox="1"/>
          <p:nvPr/>
        </p:nvSpPr>
        <p:spPr>
          <a:xfrm>
            <a:off x="1996613" y="2707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996613" y="38158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2713100" y="4024700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No need for item metadata.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713100" y="2877175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Can discover new user preferences.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04" name="Google Shape;204;p29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5" name="Google Shape;205;p29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Advantages of Collaborative Filtering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11" name="Google Shape;211;p30"/>
          <p:cNvSpPr/>
          <p:nvPr/>
        </p:nvSpPr>
        <p:spPr>
          <a:xfrm rot="5970569">
            <a:off x="1001334" y="-1344841"/>
            <a:ext cx="7163341" cy="9098217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30"/>
          <p:cNvSpPr/>
          <p:nvPr/>
        </p:nvSpPr>
        <p:spPr>
          <a:xfrm rot="137437">
            <a:off x="1971669" y="38301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30"/>
          <p:cNvSpPr/>
          <p:nvPr/>
        </p:nvSpPr>
        <p:spPr>
          <a:xfrm rot="137437">
            <a:off x="1964209" y="2721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30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30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30"/>
          <p:cNvSpPr txBox="1"/>
          <p:nvPr/>
        </p:nvSpPr>
        <p:spPr>
          <a:xfrm>
            <a:off x="1996613" y="2707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96613" y="38158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2713100" y="4024700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Cold start problem for new users/items.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2713100" y="2877175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Scalability issues with large datasets.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0" name="Google Shape;220;p30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30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Challenges of Collaborative Filtering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-75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8" name="Google Shape;228;p31"/>
          <p:cNvSpPr/>
          <p:nvPr/>
        </p:nvSpPr>
        <p:spPr>
          <a:xfrm rot="-587529">
            <a:off x="7670272" y="3400016"/>
            <a:ext cx="966559" cy="972245"/>
          </a:xfrm>
          <a:custGeom>
            <a:avLst/>
            <a:gdLst/>
            <a:ahLst/>
            <a:cxnLst/>
            <a:rect l="l" t="t" r="r" b="b"/>
            <a:pathLst>
              <a:path w="1933965" h="1945341" extrusionOk="0">
                <a:moveTo>
                  <a:pt x="0" y="0"/>
                </a:moveTo>
                <a:lnTo>
                  <a:pt x="1933965" y="0"/>
                </a:lnTo>
                <a:lnTo>
                  <a:pt x="1933965" y="1945342"/>
                </a:lnTo>
                <a:lnTo>
                  <a:pt x="0" y="1945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31"/>
          <p:cNvSpPr/>
          <p:nvPr/>
        </p:nvSpPr>
        <p:spPr>
          <a:xfrm rot="-553581">
            <a:off x="6847159" y="3422782"/>
            <a:ext cx="928010" cy="934078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6" y="0"/>
                </a:lnTo>
                <a:lnTo>
                  <a:pt x="1859906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0" name="Google Shape;230;p31"/>
          <p:cNvSpPr/>
          <p:nvPr/>
        </p:nvSpPr>
        <p:spPr>
          <a:xfrm rot="-604460">
            <a:off x="6014755" y="3423090"/>
            <a:ext cx="930348" cy="936432"/>
          </a:xfrm>
          <a:custGeom>
            <a:avLst/>
            <a:gdLst/>
            <a:ahLst/>
            <a:cxnLst/>
            <a:rect l="l" t="t" r="r" b="b"/>
            <a:pathLst>
              <a:path w="1859906" h="1872068" extrusionOk="0">
                <a:moveTo>
                  <a:pt x="0" y="0"/>
                </a:moveTo>
                <a:lnTo>
                  <a:pt x="1859905" y="0"/>
                </a:lnTo>
                <a:lnTo>
                  <a:pt x="1859905" y="1872068"/>
                </a:lnTo>
                <a:lnTo>
                  <a:pt x="0" y="1872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31"/>
          <p:cNvSpPr/>
          <p:nvPr/>
        </p:nvSpPr>
        <p:spPr>
          <a:xfrm rot="412610">
            <a:off x="3519375" y="1437124"/>
            <a:ext cx="2109153" cy="276107"/>
          </a:xfrm>
          <a:custGeom>
            <a:avLst/>
            <a:gdLst/>
            <a:ahLst/>
            <a:cxnLst/>
            <a:rect l="l" t="t" r="r" b="b"/>
            <a:pathLst>
              <a:path w="4209004" h="550997" extrusionOk="0">
                <a:moveTo>
                  <a:pt x="0" y="0"/>
                </a:moveTo>
                <a:lnTo>
                  <a:pt x="4209004" y="0"/>
                </a:lnTo>
                <a:lnTo>
                  <a:pt x="4209004" y="550997"/>
                </a:lnTo>
                <a:lnTo>
                  <a:pt x="0" y="550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81;p28">
            <a:extLst>
              <a:ext uri="{FF2B5EF4-FFF2-40B4-BE49-F238E27FC236}">
                <a16:creationId xmlns:a16="http://schemas.microsoft.com/office/drawing/2014/main" id="{BCEDC2CC-5C43-924F-F481-A75BFA62FB51}"/>
              </a:ext>
            </a:extLst>
          </p:cNvPr>
          <p:cNvSpPr/>
          <p:nvPr/>
        </p:nvSpPr>
        <p:spPr>
          <a:xfrm>
            <a:off x="431533" y="1689792"/>
            <a:ext cx="5008194" cy="2872920"/>
          </a:xfrm>
          <a:custGeom>
            <a:avLst/>
            <a:gdLst/>
            <a:ahLst/>
            <a:cxnLst/>
            <a:rect l="l" t="t" r="r" b="b"/>
            <a:pathLst>
              <a:path w="10016388" h="7413986" extrusionOk="0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32" name="Google Shape;232;p31"/>
          <p:cNvSpPr txBox="1"/>
          <p:nvPr/>
        </p:nvSpPr>
        <p:spPr>
          <a:xfrm rot="14151">
            <a:off x="1343084" y="2054082"/>
            <a:ext cx="3425429" cy="262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Baloo Thambi 2"/>
                <a:ea typeface="Baloo Thambi 2"/>
                <a:cs typeface="Baloo Thambi 2"/>
                <a:sym typeface="Baloo Thambi 2"/>
              </a:rPr>
              <a:t>This method recommends items based on their attributes and the user's past interactions.</a:t>
            </a:r>
            <a:endParaRPr sz="1300" b="1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31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Baloo Thambi 2"/>
                <a:ea typeface="Baloo Thambi 2"/>
                <a:cs typeface="Baloo Thambi 2"/>
                <a:sym typeface="Baloo Thambi 2"/>
              </a:rPr>
              <a:t>It uses item features to suggest similar items, ensuring relevance to user preferences.</a:t>
            </a:r>
            <a:endParaRPr sz="13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1047975" y="163695"/>
            <a:ext cx="70479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oncert One"/>
                <a:ea typeface="Concert One"/>
                <a:cs typeface="Concert One"/>
                <a:sym typeface="Concert One"/>
              </a:rPr>
              <a:t>Content-Based Filtering</a:t>
            </a:r>
            <a:endParaRPr sz="43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BE6-D731-6897-DA60-EBC497358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8791" y="1818594"/>
            <a:ext cx="2677886" cy="1506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40" name="Google Shape;240;p32"/>
          <p:cNvSpPr/>
          <p:nvPr/>
        </p:nvSpPr>
        <p:spPr>
          <a:xfrm rot="5970569">
            <a:off x="1266473" y="-1323484"/>
            <a:ext cx="6811480" cy="8998065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32"/>
          <p:cNvSpPr/>
          <p:nvPr/>
        </p:nvSpPr>
        <p:spPr>
          <a:xfrm rot="137437">
            <a:off x="1971669" y="38301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 rot="137437">
            <a:off x="1964209" y="2721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32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p32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5" name="Google Shape;245;p32"/>
          <p:cNvSpPr txBox="1"/>
          <p:nvPr/>
        </p:nvSpPr>
        <p:spPr>
          <a:xfrm>
            <a:off x="1996613" y="2707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996613" y="38158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 dirty="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2713100" y="4024700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Handles cold start for new items.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2713100" y="2877175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 dirty="0">
                <a:latin typeface="Itim"/>
                <a:ea typeface="Itim"/>
                <a:cs typeface="Itim"/>
                <a:sym typeface="Itim"/>
              </a:rPr>
              <a:t>Transparent recommendations based on identifiable features.</a:t>
            </a:r>
            <a:endParaRPr sz="1500" dirty="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9" name="Google Shape;249;p32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32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Advantages of Content-Based Filtering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39" t="-8058" r="-4119" b="-18869"/>
            </a:stretch>
          </a:blipFill>
          <a:ln>
            <a:noFill/>
          </a:ln>
        </p:spPr>
      </p:sp>
      <p:sp>
        <p:nvSpPr>
          <p:cNvPr id="256" name="Google Shape;256;p33"/>
          <p:cNvSpPr/>
          <p:nvPr/>
        </p:nvSpPr>
        <p:spPr>
          <a:xfrm rot="5970569">
            <a:off x="849333" y="-1427855"/>
            <a:ext cx="7422473" cy="9256508"/>
          </a:xfrm>
          <a:custGeom>
            <a:avLst/>
            <a:gdLst/>
            <a:ahLst/>
            <a:cxnLst/>
            <a:rect l="l" t="t" r="r" b="b"/>
            <a:pathLst>
              <a:path w="14344983" h="18219679" extrusionOk="0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33"/>
          <p:cNvSpPr/>
          <p:nvPr/>
        </p:nvSpPr>
        <p:spPr>
          <a:xfrm rot="137437">
            <a:off x="1971669" y="3830140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33"/>
          <p:cNvSpPr/>
          <p:nvPr/>
        </p:nvSpPr>
        <p:spPr>
          <a:xfrm rot="137437">
            <a:off x="1964209" y="2721686"/>
            <a:ext cx="727914" cy="691110"/>
          </a:xfrm>
          <a:custGeom>
            <a:avLst/>
            <a:gdLst/>
            <a:ahLst/>
            <a:cxnLst/>
            <a:rect l="l" t="t" r="r" b="b"/>
            <a:pathLst>
              <a:path w="1454665" h="1381115" extrusionOk="0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33"/>
          <p:cNvSpPr/>
          <p:nvPr/>
        </p:nvSpPr>
        <p:spPr>
          <a:xfrm>
            <a:off x="1270790" y="1020945"/>
            <a:ext cx="694853" cy="890838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33"/>
          <p:cNvSpPr/>
          <p:nvPr/>
        </p:nvSpPr>
        <p:spPr>
          <a:xfrm>
            <a:off x="2997078" y="1008709"/>
            <a:ext cx="3149844" cy="1259938"/>
          </a:xfrm>
          <a:custGeom>
            <a:avLst/>
            <a:gdLst/>
            <a:ahLst/>
            <a:cxnLst/>
            <a:rect l="l" t="t" r="r" b="b"/>
            <a:pathLst>
              <a:path w="6299688" h="2519875" extrusionOk="0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33"/>
          <p:cNvSpPr txBox="1"/>
          <p:nvPr/>
        </p:nvSpPr>
        <p:spPr>
          <a:xfrm>
            <a:off x="1996613" y="270742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1996613" y="3815875"/>
            <a:ext cx="651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0" u="none" strike="noStrike" cap="none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  <a:endParaRPr sz="3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713100" y="4024700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Limited by known item features.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2713100" y="2877175"/>
            <a:ext cx="47850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30200" marR="0" lvl="1" indent="-171450" algn="l" rtl="0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tim"/>
              <a:buChar char="•"/>
            </a:pPr>
            <a:r>
              <a:rPr lang="en" sz="1500">
                <a:latin typeface="Itim"/>
                <a:ea typeface="Itim"/>
                <a:cs typeface="Itim"/>
                <a:sym typeface="Itim"/>
              </a:rPr>
              <a:t>Risk of over-specialization in recommendations.</a:t>
            </a:r>
            <a:endParaRPr sz="1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65" name="Google Shape;265;p33"/>
          <p:cNvSpPr/>
          <p:nvPr/>
        </p:nvSpPr>
        <p:spPr>
          <a:xfrm rot="746126">
            <a:off x="7526770" y="1366034"/>
            <a:ext cx="693758" cy="889434"/>
          </a:xfrm>
          <a:custGeom>
            <a:avLst/>
            <a:gdLst/>
            <a:ahLst/>
            <a:cxnLst/>
            <a:rect l="l" t="t" r="r" b="b"/>
            <a:pathLst>
              <a:path w="1389707" h="1781676" extrusionOk="0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33"/>
          <p:cNvSpPr txBox="1"/>
          <p:nvPr/>
        </p:nvSpPr>
        <p:spPr>
          <a:xfrm>
            <a:off x="2028750" y="923025"/>
            <a:ext cx="5086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cert One"/>
                <a:ea typeface="Concert One"/>
                <a:cs typeface="Concert One"/>
                <a:sym typeface="Concert One"/>
              </a:rPr>
              <a:t>Challenges of Content-Based Filtering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750</Words>
  <Application>Microsoft Office PowerPoint</Application>
  <PresentationFormat>On-screen Show (16:9)</PresentationFormat>
  <Paragraphs>108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Itim</vt:lpstr>
      <vt:lpstr>Baloo Thambi 2</vt:lpstr>
      <vt:lpstr>Concert One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Viswanadha Sai</dc:creator>
  <cp:lastModifiedBy>Viswanadha Sai</cp:lastModifiedBy>
  <cp:revision>4</cp:revision>
  <dcterms:modified xsi:type="dcterms:W3CDTF">2024-11-10T16:22:27Z</dcterms:modified>
</cp:coreProperties>
</file>